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8" r:id="rId2"/>
  </p:sldIdLst>
  <p:sldSz cx="6858000" cy="9144000" type="screen4x3"/>
  <p:notesSz cx="6858000" cy="90646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34" autoAdjust="0"/>
    <p:restoredTop sz="94575" autoAdjust="0"/>
  </p:normalViewPr>
  <p:slideViewPr>
    <p:cSldViewPr snapToGrid="0">
      <p:cViewPr>
        <p:scale>
          <a:sx n="100" d="100"/>
          <a:sy n="100" d="100"/>
        </p:scale>
        <p:origin x="-2130" y="-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855"/>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27651" name="Rectangle 3"/>
          <p:cNvSpPr>
            <a:spLocks noGrp="1" noChangeArrowheads="1"/>
          </p:cNvSpPr>
          <p:nvPr>
            <p:ph type="dt" idx="1"/>
          </p:nvPr>
        </p:nvSpPr>
        <p:spPr bwMode="auto">
          <a:xfrm>
            <a:off x="3884613"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8196" name="Rectangle 4"/>
          <p:cNvSpPr>
            <a:spLocks noRot="1" noChangeArrowheads="1" noTextEdit="1"/>
          </p:cNvSpPr>
          <p:nvPr>
            <p:ph type="sldImg" idx="2"/>
          </p:nvPr>
        </p:nvSpPr>
        <p:spPr bwMode="auto">
          <a:xfrm>
            <a:off x="2155825" y="681038"/>
            <a:ext cx="2547938" cy="3397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306888"/>
            <a:ext cx="5486400"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7654" name="Rectangle 6"/>
          <p:cNvSpPr>
            <a:spLocks noGrp="1" noChangeArrowheads="1"/>
          </p:cNvSpPr>
          <p:nvPr>
            <p:ph type="ftr" sz="quarter" idx="4"/>
          </p:nvPr>
        </p:nvSpPr>
        <p:spPr bwMode="auto">
          <a:xfrm>
            <a:off x="0" y="86106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27655" name="Rectangle 7"/>
          <p:cNvSpPr>
            <a:spLocks noGrp="1" noChangeArrowheads="1"/>
          </p:cNvSpPr>
          <p:nvPr>
            <p:ph type="sldNum" sz="quarter" idx="5"/>
          </p:nvPr>
        </p:nvSpPr>
        <p:spPr bwMode="auto">
          <a:xfrm>
            <a:off x="3884613" y="86106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7834825-01C8-4C69-B19A-28536D64AC37}" type="slidenum">
              <a:rPr lang="en-US" altLang="en-US"/>
              <a:pPr>
                <a:defRPr/>
              </a:pPr>
              <a:t>‹#›</a:t>
            </a:fld>
            <a:endParaRPr lang="en-US" altLang="en-US"/>
          </a:p>
        </p:txBody>
      </p:sp>
    </p:spTree>
    <p:extLst>
      <p:ext uri="{BB962C8B-B14F-4D97-AF65-F5344CB8AC3E}">
        <p14:creationId xmlns:p14="http://schemas.microsoft.com/office/powerpoint/2010/main" val="3130531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641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0387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370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833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2666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3485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8236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2110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5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6541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8259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2"/>
          <p:cNvSpPr>
            <a:spLocks noChangeArrowheads="1"/>
          </p:cNvSpPr>
          <p:nvPr userDrawn="1"/>
        </p:nvSpPr>
        <p:spPr bwMode="auto">
          <a:xfrm>
            <a:off x="3714750" y="4572000"/>
            <a:ext cx="2914650" cy="436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aphicFrame>
        <p:nvGraphicFramePr>
          <p:cNvPr id="1766" name="Group 742"/>
          <p:cNvGraphicFramePr>
            <a:graphicFrameLocks noGrp="1"/>
          </p:cNvGraphicFramePr>
          <p:nvPr/>
        </p:nvGraphicFramePr>
        <p:xfrm>
          <a:off x="123825" y="117475"/>
          <a:ext cx="6581775" cy="741363"/>
        </p:xfrm>
        <a:graphic>
          <a:graphicData uri="http://schemas.openxmlformats.org/drawingml/2006/table">
            <a:tbl>
              <a:tblPr/>
              <a:tblGrid>
                <a:gridCol w="790575"/>
                <a:gridCol w="1571625"/>
                <a:gridCol w="642938"/>
                <a:gridCol w="182562"/>
                <a:gridCol w="1281113"/>
                <a:gridCol w="1204912"/>
                <a:gridCol w="908050"/>
              </a:tblGrid>
              <a:tr h="3111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2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POW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2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Total 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8" charset="0"/>
                        </a:rPr>
                        <a:t>      / 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45" name="Group 721"/>
          <p:cNvGraphicFramePr>
            <a:graphicFrameLocks noGrp="1"/>
          </p:cNvGraphicFramePr>
          <p:nvPr/>
        </p:nvGraphicFramePr>
        <p:xfrm>
          <a:off x="4705350" y="977900"/>
          <a:ext cx="2000250" cy="2574925"/>
        </p:xfrm>
        <a:graphic>
          <a:graphicData uri="http://schemas.openxmlformats.org/drawingml/2006/table">
            <a:tbl>
              <a:tblPr/>
              <a:tblGrid>
                <a:gridCol w="2000250"/>
              </a:tblGrid>
              <a:tr h="12350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98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 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52" name="Group 728"/>
          <p:cNvGraphicFramePr>
            <a:graphicFrameLocks noGrp="1"/>
          </p:cNvGraphicFramePr>
          <p:nvPr/>
        </p:nvGraphicFramePr>
        <p:xfrm>
          <a:off x="161925" y="4275138"/>
          <a:ext cx="6534150" cy="1549401"/>
        </p:xfrm>
        <a:graphic>
          <a:graphicData uri="http://schemas.openxmlformats.org/drawingml/2006/table">
            <a:tbl>
              <a:tblPr/>
              <a:tblGrid>
                <a:gridCol w="2178050"/>
                <a:gridCol w="2178050"/>
                <a:gridCol w="2178050"/>
              </a:tblGrid>
              <a:tr h="449263">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PROBLEM SOLVING STRATEGIES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65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57" name="Group 733"/>
          <p:cNvGraphicFramePr>
            <a:graphicFrameLocks noGrp="1"/>
          </p:cNvGraphicFramePr>
          <p:nvPr/>
        </p:nvGraphicFramePr>
        <p:xfrm>
          <a:off x="152400" y="5927725"/>
          <a:ext cx="6572250" cy="3084513"/>
        </p:xfrm>
        <a:graphic>
          <a:graphicData uri="http://schemas.openxmlformats.org/drawingml/2006/table">
            <a:tbl>
              <a:tblPr/>
              <a:tblGrid>
                <a:gridCol w="4816475"/>
                <a:gridCol w="1755775"/>
              </a:tblGrid>
              <a:tr h="720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in 4 to 6 sentences the steps you took to find the solution.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Circle (above) the main strategy that you used to solve this POW.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Place an X on one strategy (above) that would not work to solve this POW.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8825">
                <a:tc>
                  <a:txBody>
                    <a:bodyPr/>
                    <a:lstStyle>
                      <a:lvl1pPr marL="533400" indent="-533400">
                        <a:spcBef>
                          <a:spcPct val="20000"/>
                        </a:spcBef>
                        <a:defRPr sz="2800">
                          <a:solidFill>
                            <a:schemeClr val="tx1"/>
                          </a:solidFill>
                          <a:latin typeface="Times New Roman" pitchFamily="18" charset="0"/>
                        </a:defRPr>
                      </a:lvl1pPr>
                      <a:lvl2pPr marL="914400" indent="-457200">
                        <a:spcBef>
                          <a:spcPct val="20000"/>
                        </a:spcBef>
                        <a:defRPr sz="2400">
                          <a:solidFill>
                            <a:schemeClr val="tx1"/>
                          </a:solidFill>
                          <a:latin typeface="Times New Roman" pitchFamily="18" charset="0"/>
                        </a:defRPr>
                      </a:lvl2pPr>
                      <a:lvl3pPr marL="1295400" indent="-381000">
                        <a:spcBef>
                          <a:spcPct val="20000"/>
                        </a:spcBef>
                        <a:defRPr sz="2000">
                          <a:solidFill>
                            <a:schemeClr val="tx1"/>
                          </a:solidFill>
                          <a:latin typeface="Times New Roman" pitchFamily="18" charset="0"/>
                        </a:defRPr>
                      </a:lvl3pPr>
                      <a:lvl4pPr marL="1714500" indent="-342900">
                        <a:spcBef>
                          <a:spcPct val="20000"/>
                        </a:spcBef>
                        <a:defRPr>
                          <a:solidFill>
                            <a:schemeClr val="tx1"/>
                          </a:solidFill>
                          <a:latin typeface="Times New Roman" pitchFamily="18" charset="0"/>
                        </a:defRPr>
                      </a:lvl4pPr>
                      <a:lvl5pPr marL="2171700" indent="-342900">
                        <a:spcBef>
                          <a:spcPct val="20000"/>
                        </a:spcBef>
                        <a:defRPr>
                          <a:solidFill>
                            <a:schemeClr val="tx1"/>
                          </a:solidFill>
                          <a:latin typeface="Times New Roman" pitchFamily="18" charset="0"/>
                        </a:defRPr>
                      </a:lvl5pPr>
                      <a:lvl6pPr marL="2628900" indent="-342900" eaLnBrk="0" fontAlgn="base" hangingPunct="0">
                        <a:spcBef>
                          <a:spcPct val="20000"/>
                        </a:spcBef>
                        <a:spcAft>
                          <a:spcPct val="0"/>
                        </a:spcAft>
                        <a:defRPr>
                          <a:solidFill>
                            <a:schemeClr val="tx1"/>
                          </a:solidFill>
                          <a:latin typeface="Times New Roman" pitchFamily="18" charset="0"/>
                        </a:defRPr>
                      </a:lvl6pPr>
                      <a:lvl7pPr marL="3086100" indent="-342900" eaLnBrk="0" fontAlgn="base" hangingPunct="0">
                        <a:spcBef>
                          <a:spcPct val="20000"/>
                        </a:spcBef>
                        <a:spcAft>
                          <a:spcPct val="0"/>
                        </a:spcAft>
                        <a:defRPr>
                          <a:solidFill>
                            <a:schemeClr val="tx1"/>
                          </a:solidFill>
                          <a:latin typeface="Times New Roman" pitchFamily="18" charset="0"/>
                        </a:defRPr>
                      </a:lvl7pPr>
                      <a:lvl8pPr marL="3543300" indent="-342900" eaLnBrk="0" fontAlgn="base" hangingPunct="0">
                        <a:spcBef>
                          <a:spcPct val="20000"/>
                        </a:spcBef>
                        <a:spcAft>
                          <a:spcPct val="0"/>
                        </a:spcAft>
                        <a:defRPr>
                          <a:solidFill>
                            <a:schemeClr val="tx1"/>
                          </a:solidFill>
                          <a:latin typeface="Times New Roman" pitchFamily="18" charset="0"/>
                        </a:defRPr>
                      </a:lvl8pPr>
                      <a:lvl9pPr marL="4000500" indent="-342900" eaLnBrk="0" fontAlgn="base" hangingPunct="0">
                        <a:spcBef>
                          <a:spcPct val="20000"/>
                        </a:spcBef>
                        <a:spcAft>
                          <a:spcPct val="0"/>
                        </a:spcAft>
                        <a:defRPr>
                          <a:solidFill>
                            <a:schemeClr val="tx1"/>
                          </a:solidFill>
                          <a:latin typeface="Times New Roman" pitchFamily="18" charset="0"/>
                        </a:defRPr>
                      </a:lvl9pPr>
                    </a:lstStyle>
                    <a:p>
                      <a:pPr marL="533400" marR="0" lvl="0" indent="-53340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 </a:t>
                      </a:r>
                    </a:p>
                    <a:p>
                      <a:pPr marL="533400" marR="0" lvl="0" indent="-533400" algn="l" defTabSz="914400" rtl="0" eaLnBrk="0" fontAlgn="base" latinLnBrk="0" hangingPunct="0">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Times New Roman" pitchFamily="18" charset="0"/>
                      </a:endParaRPr>
                    </a:p>
                    <a:p>
                      <a:pPr marL="533400" marR="0" lvl="0" indent="-53340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		YES		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3619500" y="134938"/>
            <a:ext cx="6334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200"/>
              <a:t>Acc - 9</a:t>
            </a:r>
          </a:p>
        </p:txBody>
      </p:sp>
      <p:sp>
        <p:nvSpPr>
          <p:cNvPr id="4099" name="Text Box 5"/>
          <p:cNvSpPr txBox="1">
            <a:spLocks noChangeArrowheads="1"/>
          </p:cNvSpPr>
          <p:nvPr/>
        </p:nvSpPr>
        <p:spPr bwMode="auto">
          <a:xfrm>
            <a:off x="247650" y="1000125"/>
            <a:ext cx="4229100" cy="16383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400"/>
              <a:t>Mike is fascinated by the ice-cleaning machine as it scrapes the ice between periods at the Dallas Stars hockey game.  The hockey rink is a rectangle, 120 feet by 60 feet.  The scraper cleans a 4-foot-wide strip.  If the machine starts at one corner and moves around and around the rink toward the center, on which trip around will it have half the area of the rink clean?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5491</TotalTime>
  <Words>77</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Times New Roman</vt:lpstr>
      <vt:lpstr>Arial</vt: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112</cp:revision>
  <cp:lastPrinted>2001-04-26T02:59:36Z</cp:lastPrinted>
  <dcterms:created xsi:type="dcterms:W3CDTF">2000-09-03T02:04:07Z</dcterms:created>
  <dcterms:modified xsi:type="dcterms:W3CDTF">2014-05-03T20:40:33Z</dcterms:modified>
</cp:coreProperties>
</file>